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10" r:id="rId1"/>
  </p:sldMasterIdLst>
  <p:notesMasterIdLst>
    <p:notesMasterId r:id="rId20"/>
  </p:notesMasterIdLst>
  <p:sldIdLst>
    <p:sldId id="256" r:id="rId2"/>
    <p:sldId id="270" r:id="rId3"/>
    <p:sldId id="271" r:id="rId4"/>
    <p:sldId id="272" r:id="rId5"/>
    <p:sldId id="258" r:id="rId6"/>
    <p:sldId id="259" r:id="rId7"/>
    <p:sldId id="260" r:id="rId8"/>
    <p:sldId id="261" r:id="rId9"/>
    <p:sldId id="266" r:id="rId10"/>
    <p:sldId id="267" r:id="rId11"/>
    <p:sldId id="276" r:id="rId12"/>
    <p:sldId id="275" r:id="rId13"/>
    <p:sldId id="268" r:id="rId14"/>
    <p:sldId id="269" r:id="rId15"/>
    <p:sldId id="273" r:id="rId16"/>
    <p:sldId id="278" r:id="rId17"/>
    <p:sldId id="277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69"/>
    <p:restoredTop sz="94783"/>
  </p:normalViewPr>
  <p:slideViewPr>
    <p:cSldViewPr snapToGrid="0">
      <p:cViewPr>
        <p:scale>
          <a:sx n="94" d="100"/>
          <a:sy n="94" d="100"/>
        </p:scale>
        <p:origin x="648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0FDA77-4E04-334D-A568-13FB98B5D3A5}" type="datetimeFigureOut">
              <a:rPr lang="en-US" smtClean="0"/>
              <a:t>2/1/26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85480-7F87-BC4C-B5EC-075A1B65309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64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5480-7F87-BC4C-B5EC-075A1B6530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81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5480-7F87-BC4C-B5EC-075A1B6530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19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17C5-FA7C-7A44-9255-0FF98C27B035}" type="datetimeFigureOut">
              <a:rPr lang="en-US" smtClean="0"/>
              <a:t>2/1/26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7DBFB-452C-DD47-9FC4-16C2ADE21B3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34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17C5-FA7C-7A44-9255-0FF98C27B035}" type="datetimeFigureOut">
              <a:rPr lang="en-US" smtClean="0"/>
              <a:t>2/1/26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7DBFB-452C-DD47-9FC4-16C2ADE21B3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14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17C5-FA7C-7A44-9255-0FF98C27B035}" type="datetimeFigureOut">
              <a:rPr lang="en-US" smtClean="0"/>
              <a:t>2/1/26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7DBFB-452C-DD47-9FC4-16C2ADE21B3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86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17C5-FA7C-7A44-9255-0FF98C27B035}" type="datetimeFigureOut">
              <a:rPr lang="en-US" smtClean="0"/>
              <a:t>2/1/26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7DBFB-452C-DD47-9FC4-16C2ADE21B3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23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17C5-FA7C-7A44-9255-0FF98C27B035}" type="datetimeFigureOut">
              <a:rPr lang="en-US" smtClean="0"/>
              <a:t>2/1/26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7DBFB-452C-DD47-9FC4-16C2ADE21B3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90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17C5-FA7C-7A44-9255-0FF98C27B035}" type="datetimeFigureOut">
              <a:rPr lang="en-US" smtClean="0"/>
              <a:t>2/1/26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7DBFB-452C-DD47-9FC4-16C2ADE21B3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799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17C5-FA7C-7A44-9255-0FF98C27B035}" type="datetimeFigureOut">
              <a:rPr lang="en-US" smtClean="0"/>
              <a:t>2/1/26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7DBFB-452C-DD47-9FC4-16C2ADE21B3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7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17C5-FA7C-7A44-9255-0FF98C27B035}" type="datetimeFigureOut">
              <a:rPr lang="en-US" smtClean="0"/>
              <a:t>2/1/26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7DBFB-452C-DD47-9FC4-16C2ADE21B3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65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17C5-FA7C-7A44-9255-0FF98C27B035}" type="datetimeFigureOut">
              <a:rPr lang="en-US" smtClean="0"/>
              <a:t>2/1/26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7DBFB-452C-DD47-9FC4-16C2ADE21B3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00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17C5-FA7C-7A44-9255-0FF98C27B035}" type="datetimeFigureOut">
              <a:rPr lang="en-US" smtClean="0"/>
              <a:t>2/1/26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7DBFB-452C-DD47-9FC4-16C2ADE21B3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52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17C5-FA7C-7A44-9255-0FF98C27B035}" type="datetimeFigureOut">
              <a:rPr lang="en-US" smtClean="0"/>
              <a:t>2/1/26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7DBFB-452C-DD47-9FC4-16C2ADE21B3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76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217C5-FA7C-7A44-9255-0FF98C27B035}" type="datetimeFigureOut">
              <a:rPr lang="en-US" smtClean="0"/>
              <a:t>2/1/26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7DBFB-452C-DD47-9FC4-16C2ADE21B3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56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A63B7A-2100-D9B2-28FD-1FFF3FD391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Distillation de </a:t>
            </a:r>
            <a:r>
              <a:rPr lang="fr-FR" dirty="0"/>
              <a:t>connaissances</a:t>
            </a:r>
            <a:r>
              <a:rPr lang="en-US" dirty="0"/>
              <a:t> </a:t>
            </a:r>
            <a:r>
              <a:rPr lang="fr-FR" dirty="0"/>
              <a:t>dans</a:t>
            </a:r>
            <a:r>
              <a:rPr lang="en-US" dirty="0"/>
              <a:t> un </a:t>
            </a:r>
            <a:r>
              <a:rPr lang="fr-FR" dirty="0"/>
              <a:t>réseau</a:t>
            </a:r>
            <a:r>
              <a:rPr lang="en-US" dirty="0"/>
              <a:t> de </a:t>
            </a:r>
            <a:r>
              <a:rPr lang="en-US" dirty="0" err="1"/>
              <a:t>neurones</a:t>
            </a:r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9F4C2F-D1EE-83DB-DEB0-A78B20D994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Une </a:t>
            </a:r>
            <a:r>
              <a:rPr lang="fr-FR" dirty="0"/>
              <a:t>méthode</a:t>
            </a:r>
            <a:r>
              <a:rPr lang="en-US" dirty="0"/>
              <a:t> de </a:t>
            </a:r>
            <a:r>
              <a:rPr lang="fr-FR" dirty="0"/>
              <a:t>compression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4B85B1E-E406-8932-D5D8-804DFC2454E2}"/>
              </a:ext>
            </a:extLst>
          </p:cNvPr>
          <p:cNvSpPr txBox="1"/>
          <p:nvPr/>
        </p:nvSpPr>
        <p:spPr>
          <a:xfrm>
            <a:off x="515257" y="6488668"/>
            <a:ext cx="1116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Basé</a:t>
            </a:r>
            <a:r>
              <a:rPr lang="en-US" i="1" dirty="0"/>
              <a:t> sur </a:t>
            </a:r>
            <a:r>
              <a:rPr lang="en-US" i="1" dirty="0" err="1"/>
              <a:t>l’article</a:t>
            </a:r>
            <a:r>
              <a:rPr lang="en-US" i="1" dirty="0"/>
              <a:t> : </a:t>
            </a:r>
            <a:r>
              <a:rPr lang="en-US" b="1" i="1" dirty="0"/>
              <a:t>Distilling the Knowledge in a Neural Network </a:t>
            </a:r>
            <a:r>
              <a:rPr lang="en-US" i="1" dirty="0"/>
              <a:t>(2015)</a:t>
            </a:r>
            <a:r>
              <a:rPr lang="en-US" b="1" i="1" dirty="0"/>
              <a:t>	</a:t>
            </a:r>
            <a:r>
              <a:rPr lang="en-US" i="1" dirty="0"/>
              <a:t>Geoffrey Hinton	Oriol </a:t>
            </a:r>
            <a:r>
              <a:rPr lang="en-US" i="1" dirty="0" err="1"/>
              <a:t>Vinyals</a:t>
            </a:r>
            <a:r>
              <a:rPr lang="en-US" i="1" dirty="0"/>
              <a:t>	Jeff Dean</a:t>
            </a:r>
          </a:p>
        </p:txBody>
      </p:sp>
    </p:spTree>
    <p:extLst>
      <p:ext uri="{BB962C8B-B14F-4D97-AF65-F5344CB8AC3E}">
        <p14:creationId xmlns:p14="http://schemas.microsoft.com/office/powerpoint/2010/main" val="3852700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09EF933F-D092-4C24-A38D-B9EB595F90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fr-FR" dirty="0"/>
                  <a:t>CIFAR100 : Effet de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09EF933F-D092-4C24-A38D-B9EB595F9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AE593BB8-1815-0F68-FF57-BCA4F3EA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219700" cy="4152900"/>
          </a:xfrm>
          <a:prstGeom prst="rect">
            <a:avLst/>
          </a:prstGeom>
        </p:spPr>
      </p:pic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EA4D4C0-262D-0AE9-0612-06048DCB5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34102" y="1690688"/>
            <a:ext cx="5334000" cy="4152900"/>
          </a:xfrm>
        </p:spPr>
      </p:pic>
    </p:spTree>
    <p:extLst>
      <p:ext uri="{BB962C8B-B14F-4D97-AF65-F5344CB8AC3E}">
        <p14:creationId xmlns:p14="http://schemas.microsoft.com/office/powerpoint/2010/main" val="3664552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C1B5738-68ED-FB81-0261-D199C0762C3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CIFAR100 : </a:t>
                </a:r>
                <a:r>
                  <a:rPr lang="en-US" dirty="0" err="1"/>
                  <a:t>Effet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C1B5738-68ED-FB81-0261-D199C0762C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AC2DA6B-7C49-F857-4BD7-537692AC5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7100" y="1690688"/>
            <a:ext cx="5257800" cy="4152900"/>
          </a:xfrm>
        </p:spPr>
      </p:pic>
    </p:spTree>
    <p:extLst>
      <p:ext uri="{BB962C8B-B14F-4D97-AF65-F5344CB8AC3E}">
        <p14:creationId xmlns:p14="http://schemas.microsoft.com/office/powerpoint/2010/main" val="1041670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ECB0FF-5703-1864-2293-A13C4BAE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CIFAR100 : Effet de </a:t>
            </a:r>
            <a:r>
              <a:rPr lang="fr-FR" dirty="0" err="1"/>
              <a:t>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FB51C5F-F9C6-FA32-47C3-64CC8EBFC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219700" cy="4152900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3F21CFA-BD76-322D-2C1F-C6C909EDE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2" y="1690688"/>
            <a:ext cx="53340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03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63F50D-B60D-AFD5-02AB-2AB35D17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CIFAR100 : Effet de </a:t>
            </a:r>
            <a:r>
              <a:rPr lang="fr-FR" dirty="0" err="1"/>
              <a:t>T</a:t>
            </a:r>
            <a:endParaRPr lang="fr-FR" dirty="0"/>
          </a:p>
        </p:txBody>
      </p:sp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A34EE84D-4AD6-652D-6BC0-1C53B35B6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7100" y="1690688"/>
            <a:ext cx="5257800" cy="4152900"/>
          </a:xfrm>
        </p:spPr>
      </p:pic>
    </p:spTree>
    <p:extLst>
      <p:ext uri="{BB962C8B-B14F-4D97-AF65-F5344CB8AC3E}">
        <p14:creationId xmlns:p14="http://schemas.microsoft.com/office/powerpoint/2010/main" val="3110860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9B0866-9330-F8D1-15E1-A76F33C1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aller plus loin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7B6D31-3474-7D72-24DA-8F67C68B0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lnSpcReduction="10000"/>
          </a:bodyPr>
          <a:lstStyle/>
          <a:p>
            <a:r>
              <a:rPr lang="fr-FR" dirty="0"/>
              <a:t>Trois types de connaissances peuvent être distillées :</a:t>
            </a:r>
          </a:p>
          <a:p>
            <a:pPr lvl="1"/>
            <a:r>
              <a:rPr lang="fr-FR" dirty="0"/>
              <a:t>Basées sur  les réponses -&gt; </a:t>
            </a:r>
            <a:r>
              <a:rPr lang="fr-FR" i="1" dirty="0" err="1"/>
              <a:t>Loss</a:t>
            </a:r>
            <a:r>
              <a:rPr lang="fr-FR" i="1" dirty="0"/>
              <a:t> sur les sorties</a:t>
            </a:r>
            <a:endParaRPr lang="fr-FR" dirty="0"/>
          </a:p>
          <a:p>
            <a:pPr lvl="1"/>
            <a:r>
              <a:rPr lang="fr-FR" dirty="0"/>
              <a:t>basées sur les caractéristiques -&gt; </a:t>
            </a:r>
            <a:r>
              <a:rPr lang="fr-FR" i="1" dirty="0" err="1"/>
              <a:t>Loss</a:t>
            </a:r>
            <a:r>
              <a:rPr lang="fr-FR" i="1" dirty="0"/>
              <a:t> sur les sorties des couches cachées</a:t>
            </a:r>
            <a:endParaRPr lang="fr-FR" dirty="0"/>
          </a:p>
          <a:p>
            <a:pPr lvl="1"/>
            <a:r>
              <a:rPr lang="fr-FR" dirty="0"/>
              <a:t>basées sur les relations -&gt; </a:t>
            </a:r>
            <a:r>
              <a:rPr lang="fr-FR" i="1" dirty="0" err="1"/>
              <a:t>Loss</a:t>
            </a:r>
            <a:r>
              <a:rPr lang="fr-FR" i="1" dirty="0"/>
              <a:t> sur les relations inter-couches</a:t>
            </a:r>
          </a:p>
        </p:txBody>
      </p:sp>
    </p:spTree>
    <p:extLst>
      <p:ext uri="{BB962C8B-B14F-4D97-AF65-F5344CB8AC3E}">
        <p14:creationId xmlns:p14="http://schemas.microsoft.com/office/powerpoint/2010/main" val="201110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9B0866-9330-F8D1-15E1-A76F33C1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aller plus loin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7B6D31-3474-7D72-24DA-8F67C68B0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20661"/>
          </a:xfrm>
        </p:spPr>
        <p:txBody>
          <a:bodyPr/>
          <a:lstStyle/>
          <a:p>
            <a:r>
              <a:rPr lang="fr-FR" dirty="0" err="1"/>
              <a:t>Schémats</a:t>
            </a:r>
            <a:r>
              <a:rPr lang="fr-FR" dirty="0"/>
              <a:t> de distillations </a:t>
            </a:r>
          </a:p>
          <a:p>
            <a:pPr lvl="1"/>
            <a:r>
              <a:rPr lang="fr-FR" dirty="0"/>
              <a:t>Hors ligne -&gt; </a:t>
            </a:r>
            <a:r>
              <a:rPr lang="fr-FR" i="1" dirty="0"/>
              <a:t>enseignant fixe</a:t>
            </a:r>
            <a:endParaRPr lang="fr-FR" dirty="0"/>
          </a:p>
          <a:p>
            <a:pPr lvl="1"/>
            <a:r>
              <a:rPr lang="fr-FR" dirty="0"/>
              <a:t>En ligne -&gt; </a:t>
            </a:r>
            <a:r>
              <a:rPr lang="fr-FR" i="1" dirty="0"/>
              <a:t>enseignant s’entraine en même temps que l’élève</a:t>
            </a:r>
            <a:endParaRPr lang="fr-FR" dirty="0"/>
          </a:p>
          <a:p>
            <a:pPr lvl="1"/>
            <a:r>
              <a:rPr lang="fr-FR" dirty="0"/>
              <a:t>Auto-distillation -&gt; </a:t>
            </a:r>
            <a:r>
              <a:rPr lang="fr-FR" i="1" dirty="0"/>
              <a:t>Le modèle possède des couches profondes qui enseigne d’autre couches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880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281AC3-0733-46F0-CE72-0BCBF0755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2BA938C-2BF0-7E12-83AC-A1947237E63D}"/>
              </a:ext>
            </a:extLst>
          </p:cNvPr>
          <p:cNvSpPr txBox="1"/>
          <p:nvPr/>
        </p:nvSpPr>
        <p:spPr>
          <a:xfrm>
            <a:off x="721217" y="1828800"/>
            <a:ext cx="107281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La distillation permet à un réseau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 d’</a:t>
            </a:r>
            <a:r>
              <a:rPr lang="fr-FR" sz="2400" dirty="0" err="1"/>
              <a:t>apprende</a:t>
            </a:r>
            <a:r>
              <a:rPr lang="fr-FR" sz="2400" dirty="0"/>
              <a:t> plus efficacement.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copier un autre réseau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Ça n’augmente pas la capacité d’un réseau à emmagasiner de la connaissance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Sensible au réglage des hypers paramètres, leur valeur optimal peut varier en fonction du cas d’utilisation.</a:t>
            </a:r>
          </a:p>
        </p:txBody>
      </p:sp>
    </p:spTree>
    <p:extLst>
      <p:ext uri="{BB962C8B-B14F-4D97-AF65-F5344CB8AC3E}">
        <p14:creationId xmlns:p14="http://schemas.microsoft.com/office/powerpoint/2010/main" val="304565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974058-3EB1-CAC6-6754-C8F54D830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309291-74ED-98F2-E367-0AC9F2E43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i="1" dirty="0"/>
              <a:t>Distilling the Knowledge in a Neural Network </a:t>
            </a:r>
            <a:r>
              <a:rPr lang="en-US" sz="2400" i="1" dirty="0"/>
              <a:t>(2015) Geoffrey Hinton, Oriol </a:t>
            </a:r>
            <a:r>
              <a:rPr lang="en-US" sz="2400" i="1" dirty="0" err="1"/>
              <a:t>Vinyals</a:t>
            </a:r>
            <a:r>
              <a:rPr lang="en-US" sz="2400" i="1" dirty="0"/>
              <a:t>, Jeff Dean</a:t>
            </a:r>
          </a:p>
          <a:p>
            <a:r>
              <a:rPr lang="en-US" sz="2400" b="1" i="1" dirty="0"/>
              <a:t>Analysis and Tuning of Knowledge Distillation for efficient Collaborative Learning </a:t>
            </a:r>
            <a:r>
              <a:rPr lang="en-US" sz="2400" i="1" dirty="0"/>
              <a:t>(2025) Norah </a:t>
            </a:r>
            <a:r>
              <a:rPr lang="en-US" sz="2400" i="1" dirty="0" err="1"/>
              <a:t>Alballa</a:t>
            </a:r>
            <a:r>
              <a:rPr lang="en-US" sz="2400" i="1" dirty="0"/>
              <a:t>, Ahmed M. </a:t>
            </a:r>
            <a:r>
              <a:rPr lang="en-US" sz="2400" i="1" dirty="0" err="1"/>
              <a:t>Abdeloniem</a:t>
            </a:r>
            <a:r>
              <a:rPr lang="en-US" sz="2400" i="1" dirty="0"/>
              <a:t>, Marco </a:t>
            </a:r>
            <a:r>
              <a:rPr lang="en-US" sz="2400" i="1" dirty="0" err="1"/>
              <a:t>Canini</a:t>
            </a:r>
            <a:endParaRPr lang="en-US" sz="2400" i="1" dirty="0"/>
          </a:p>
          <a:p>
            <a:r>
              <a:rPr lang="en-US" sz="2400" i="1" dirty="0" err="1"/>
              <a:t>Ibm</a:t>
            </a:r>
            <a:r>
              <a:rPr lang="en-US" sz="2400" i="1" dirty="0"/>
              <a:t> : </a:t>
            </a:r>
            <a:r>
              <a:rPr lang="en-US" sz="2400" i="1" dirty="0" err="1"/>
              <a:t>Qu’est-ce</a:t>
            </a:r>
            <a:r>
              <a:rPr lang="en-US" sz="2400" i="1" dirty="0"/>
              <a:t> que la distillation de </a:t>
            </a:r>
            <a:r>
              <a:rPr lang="en-US" sz="2400" i="1" dirty="0" err="1"/>
              <a:t>connaissance</a:t>
            </a:r>
            <a:r>
              <a:rPr lang="en-US" sz="2400" i="1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86343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B0E2CC3-7FE6-F96A-AD22-3C2CD7A393C0}"/>
              </a:ext>
            </a:extLst>
          </p:cNvPr>
          <p:cNvSpPr txBox="1"/>
          <p:nvPr/>
        </p:nvSpPr>
        <p:spPr>
          <a:xfrm>
            <a:off x="4811485" y="1166842"/>
            <a:ext cx="25690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F</a:t>
            </a:r>
          </a:p>
          <a:p>
            <a:pPr algn="ctr"/>
            <a:r>
              <a:rPr lang="en-US" sz="9600" dirty="0"/>
              <a:t>I</a:t>
            </a:r>
          </a:p>
          <a:p>
            <a:pPr algn="ctr"/>
            <a:r>
              <a:rPr lang="en-US" sz="9600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607800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DDC90-D85F-F461-92D1-098B36BD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Problématique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718C3E-AF7A-E7F5-F373-D327CF132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6856"/>
            <a:ext cx="5562600" cy="2209345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Les modèles les plus puissant sont trop gros pour être utilisé efficacement :</a:t>
            </a:r>
          </a:p>
          <a:p>
            <a:pPr lvl="1"/>
            <a:r>
              <a:rPr lang="fr-FR" dirty="0"/>
              <a:t>Temps d’inférence trop long</a:t>
            </a:r>
          </a:p>
          <a:p>
            <a:pPr lvl="1"/>
            <a:r>
              <a:rPr lang="fr-FR" dirty="0"/>
              <a:t>Trop couteux</a:t>
            </a:r>
          </a:p>
          <a:p>
            <a:pPr lvl="1"/>
            <a:r>
              <a:rPr lang="fr-FR" dirty="0"/>
              <a:t>Trop lourd pour être déployé sur une machine standard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3833072-6D4C-1A6A-09C0-DA58695C5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86856"/>
            <a:ext cx="5125750" cy="326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9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E0CAEFF-09AA-03AF-AB42-AAB41BECA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191" y="556753"/>
            <a:ext cx="3984171" cy="597625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2DA2929-A13A-D107-7D1F-BB781AA62CE5}"/>
              </a:ext>
            </a:extLst>
          </p:cNvPr>
          <p:cNvSpPr txBox="1"/>
          <p:nvPr/>
        </p:nvSpPr>
        <p:spPr>
          <a:xfrm rot="21419091">
            <a:off x="262189" y="80685"/>
            <a:ext cx="99878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Comment transformer la chenille </a:t>
            </a:r>
            <a:r>
              <a:rPr lang="en-US" sz="4400" dirty="0" err="1">
                <a:solidFill>
                  <a:srgbClr val="FF0000"/>
                </a:solidFill>
              </a:rPr>
              <a:t>en</a:t>
            </a:r>
            <a:r>
              <a:rPr lang="en-US" sz="4400" dirty="0">
                <a:solidFill>
                  <a:srgbClr val="FF0000"/>
                </a:solidFill>
              </a:rPr>
              <a:t> papillon ?</a:t>
            </a:r>
          </a:p>
        </p:txBody>
      </p:sp>
    </p:spTree>
    <p:extLst>
      <p:ext uri="{BB962C8B-B14F-4D97-AF65-F5344CB8AC3E}">
        <p14:creationId xmlns:p14="http://schemas.microsoft.com/office/powerpoint/2010/main" val="3000394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FF6AE58-7DC5-A932-630C-D83543A36E1E}"/>
              </a:ext>
            </a:extLst>
          </p:cNvPr>
          <p:cNvSpPr txBox="1"/>
          <p:nvPr/>
        </p:nvSpPr>
        <p:spPr>
          <a:xfrm>
            <a:off x="2628541" y="331711"/>
            <a:ext cx="69349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DISTILLATION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AC35821-1298-D8FA-9E8E-82DDAE8F2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869" y="1901371"/>
            <a:ext cx="6606257" cy="495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6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0107BB-3059-F9FC-7C39-A58BBAD0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principe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7DB1203-2F83-DF9E-3EF8-71A829B24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1064" y="1837912"/>
            <a:ext cx="5383548" cy="3589032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31A3849-60BB-963F-F0CF-A259FAF5B3A1}"/>
              </a:ext>
            </a:extLst>
          </p:cNvPr>
          <p:cNvSpPr txBox="1"/>
          <p:nvPr/>
        </p:nvSpPr>
        <p:spPr>
          <a:xfrm>
            <a:off x="2592925" y="1785769"/>
            <a:ext cx="28504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Distiller la connaissance d’un  model « </a:t>
            </a:r>
            <a:r>
              <a:rPr lang="fr-FR" dirty="0" err="1"/>
              <a:t>teacher</a:t>
            </a:r>
            <a:r>
              <a:rPr lang="fr-FR" dirty="0"/>
              <a:t> » vers un model « </a:t>
            </a:r>
            <a:r>
              <a:rPr lang="fr-FR" dirty="0" err="1"/>
              <a:t>student</a:t>
            </a:r>
            <a:r>
              <a:rPr lang="fr-FR" dirty="0"/>
              <a:t>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 Teacher : Model très lourd, ayant d’ingéré beaucoup de connaissances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Student</a:t>
            </a:r>
            <a:r>
              <a:rPr lang="fr-FR" dirty="0"/>
              <a:t> : Model léger qui synthétise les connaissances du </a:t>
            </a:r>
            <a:r>
              <a:rPr lang="fr-FR" dirty="0" err="1"/>
              <a:t>teacher</a:t>
            </a:r>
            <a:r>
              <a:rPr lang="fr-F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6066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97F8AA-A40D-976E-D323-18DF88F95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principe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B343E16-8823-EB3D-ABF1-9908C6B00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55796"/>
            <a:ext cx="8363175" cy="6467212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1B59289-725A-BB88-F9FB-C4CF70D89E09}"/>
              </a:ext>
            </a:extLst>
          </p:cNvPr>
          <p:cNvSpPr txBox="1"/>
          <p:nvPr/>
        </p:nvSpPr>
        <p:spPr>
          <a:xfrm>
            <a:off x="838200" y="1271130"/>
            <a:ext cx="367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Hyper paramètre : la température </a:t>
            </a:r>
            <a:r>
              <a:rPr lang="fr-FR" dirty="0" err="1"/>
              <a:t>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3952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A19D34-3050-5492-D322-00CFA583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Comportement asymptotique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52618551-5DF4-0BF3-6FCA-5DA594F4C0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8958" y="1825625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sup>
                            </m:sSup>
                          </m:e>
                        </m:nary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fr-F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sup>
                            </m:sSup>
                          </m:e>
                        </m:nary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pPr marL="0" indent="0">
                  <a:buNone/>
                </a:pPr>
                <a:r>
                  <a:rPr lang="fr-FR" dirty="0"/>
                  <a:t>A température élevée (par rapport aux </a:t>
                </a:r>
                <a:r>
                  <a:rPr lang="fr-FR" dirty="0" err="1"/>
                  <a:t>logits</a:t>
                </a:r>
                <a:r>
                  <a:rPr lang="fr-FR" dirty="0"/>
                  <a:t>;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dirty="0"/>
                  <a:t>)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fr-FR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nary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fr-F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nary>
                      </m:den>
                    </m:f>
                  </m:oMath>
                </a14:m>
                <a:r>
                  <a:rPr lang="fr-FR" dirty="0"/>
                  <a:t>) ; ddl de l’exponentiel</a:t>
                </a:r>
              </a:p>
              <a:p>
                <a:pPr marL="0" indent="0">
                  <a:buNone/>
                </a:pPr>
                <a:r>
                  <a:rPr lang="fr-FR" dirty="0"/>
                  <a:t>En supposant que les </a:t>
                </a:r>
                <a:r>
                  <a:rPr lang="fr-FR" dirty="0" err="1"/>
                  <a:t>logits</a:t>
                </a:r>
                <a:r>
                  <a:rPr lang="fr-FR" dirty="0"/>
                  <a:t> sont centrées 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fr-FR" dirty="0"/>
                  <a:t>)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𝑁𝑇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52618551-5DF4-0BF3-6FCA-5DA594F4C0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8958" y="1825625"/>
                <a:ext cx="10515600" cy="4351338"/>
              </a:xfrm>
              <a:blipFill>
                <a:blip r:embed="rId2"/>
                <a:stretch>
                  <a:fillRect l="-1206" t="-5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923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92AE1F-A9DC-F603-522E-6A2745E5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Calcul de la </a:t>
            </a:r>
            <a:r>
              <a:rPr lang="fr-FR" dirty="0" err="1"/>
              <a:t>Loss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D069879-70A0-474A-064A-5BF2D4ED6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9258"/>
            <a:ext cx="7617686" cy="589072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0C25FE4-4B0A-62DA-694D-EAE777C7E45C}"/>
                  </a:ext>
                </a:extLst>
              </p:cNvPr>
              <p:cNvSpPr txBox="1"/>
              <p:nvPr/>
            </p:nvSpPr>
            <p:spPr>
              <a:xfrm>
                <a:off x="838200" y="1309258"/>
                <a:ext cx="275395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Deux hyperparamètres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La température </a:t>
                </a:r>
                <a:r>
                  <a:rPr lang="fr-FR" dirty="0" err="1"/>
                  <a:t>T</a:t>
                </a: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Le coefficient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0C25FE4-4B0A-62DA-694D-EAE777C7E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9258"/>
                <a:ext cx="2753958" cy="923330"/>
              </a:xfrm>
              <a:prstGeom prst="rect">
                <a:avLst/>
              </a:prstGeom>
              <a:blipFill>
                <a:blip r:embed="rId3"/>
                <a:stretch>
                  <a:fillRect l="-2304" t="-4110" b="-95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83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DAA2DD7-EB54-31BF-BEFA-22517B35D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46147"/>
            <a:ext cx="5868473" cy="453806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993B33B-5F5E-E9E4-BB84-264BB096B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CIFAR100 et RESNET18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6CD0E9A-5137-D0C0-A67C-EF6BC282F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694272" cy="480218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B5F31D6-442A-74C1-B90A-AD398858DE8F}"/>
              </a:ext>
            </a:extLst>
          </p:cNvPr>
          <p:cNvSpPr txBox="1"/>
          <p:nvPr/>
        </p:nvSpPr>
        <p:spPr>
          <a:xfrm>
            <a:off x="6076511" y="1690688"/>
            <a:ext cx="60977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Teacher : ResNet18  </a:t>
            </a:r>
          </a:p>
          <a:p>
            <a:r>
              <a:rPr lang="fr-FR" dirty="0"/>
              <a:t>	- 11,220,132 paramètres</a:t>
            </a:r>
          </a:p>
          <a:p>
            <a:r>
              <a:rPr lang="fr-FR" dirty="0"/>
              <a:t>	- 80% </a:t>
            </a:r>
            <a:r>
              <a:rPr lang="fr-FR" dirty="0" err="1"/>
              <a:t>accuracy</a:t>
            </a:r>
            <a:r>
              <a:rPr lang="fr-FR" dirty="0"/>
              <a:t>, téléchargé depuis la librairie </a:t>
            </a:r>
            <a:r>
              <a:rPr lang="fr-FR" dirty="0" err="1"/>
              <a:t>timm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Student</a:t>
            </a:r>
            <a:r>
              <a:rPr lang="fr-FR" dirty="0"/>
              <a:t> : Un « petit » réseau de convolution</a:t>
            </a:r>
          </a:p>
          <a:p>
            <a:r>
              <a:rPr lang="fr-FR" dirty="0"/>
              <a:t>	-  1,199,876 paramètres</a:t>
            </a:r>
          </a:p>
        </p:txBody>
      </p:sp>
    </p:spTree>
    <p:extLst>
      <p:ext uri="{BB962C8B-B14F-4D97-AF65-F5344CB8AC3E}">
        <p14:creationId xmlns:p14="http://schemas.microsoft.com/office/powerpoint/2010/main" val="38446360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1721</TotalTime>
  <Words>421</Words>
  <Application>Microsoft Macintosh PowerPoint</Application>
  <PresentationFormat>Grand écran</PresentationFormat>
  <Paragraphs>62</Paragraphs>
  <Slides>18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Thème Office</vt:lpstr>
      <vt:lpstr>Distillation de connaissances dans un réseau de neurones</vt:lpstr>
      <vt:lpstr>Problématique</vt:lpstr>
      <vt:lpstr>Présentation PowerPoint</vt:lpstr>
      <vt:lpstr>Présentation PowerPoint</vt:lpstr>
      <vt:lpstr>Le principe</vt:lpstr>
      <vt:lpstr>Le principe</vt:lpstr>
      <vt:lpstr>Comportement asymptotique</vt:lpstr>
      <vt:lpstr>Calcul de la Loss</vt:lpstr>
      <vt:lpstr>CIFAR100 et RESNET18</vt:lpstr>
      <vt:lpstr>CIFAR100 : Effet de α</vt:lpstr>
      <vt:lpstr>CIFAR100 : Effet de α</vt:lpstr>
      <vt:lpstr>CIFAR100 : Effet de T</vt:lpstr>
      <vt:lpstr>CIFAR100 : Effet de T</vt:lpstr>
      <vt:lpstr>Pour aller plus loin</vt:lpstr>
      <vt:lpstr>Pour aller plus loin</vt:lpstr>
      <vt:lpstr>Conclusion</vt:lpstr>
      <vt:lpstr>Sources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Distillation de connaissances dans un réseau de neurones</dc:title>
  <dc:creator>Thomas Pouré</dc:creator>
  <cp:lastModifiedBy>Thomas Pouré</cp:lastModifiedBy>
  <cp:revision>20</cp:revision>
  <dcterms:created xsi:type="dcterms:W3CDTF">2026-01-25T10:22:49Z</dcterms:created>
  <dcterms:modified xsi:type="dcterms:W3CDTF">2026-02-01T20:50:22Z</dcterms:modified>
</cp:coreProperties>
</file>